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4258" r:id="rId3"/>
    <p:sldMasterId id="2147484277" r:id="rId4"/>
  </p:sldMasterIdLst>
  <p:notesMasterIdLst>
    <p:notesMasterId r:id="rId26"/>
  </p:notesMasterIdLst>
  <p:handoutMasterIdLst>
    <p:handoutMasterId r:id="rId27"/>
  </p:handoutMasterIdLst>
  <p:sldIdLst>
    <p:sldId id="256" r:id="rId5"/>
    <p:sldId id="428" r:id="rId6"/>
    <p:sldId id="422" r:id="rId7"/>
    <p:sldId id="429" r:id="rId8"/>
    <p:sldId id="417" r:id="rId9"/>
    <p:sldId id="258" r:id="rId10"/>
    <p:sldId id="317" r:id="rId11"/>
    <p:sldId id="259" r:id="rId12"/>
    <p:sldId id="260" r:id="rId13"/>
    <p:sldId id="312" r:id="rId14"/>
    <p:sldId id="424" r:id="rId15"/>
    <p:sldId id="432" r:id="rId16"/>
    <p:sldId id="426" r:id="rId17"/>
    <p:sldId id="427" r:id="rId18"/>
    <p:sldId id="406" r:id="rId19"/>
    <p:sldId id="415" r:id="rId20"/>
    <p:sldId id="431" r:id="rId21"/>
    <p:sldId id="430" r:id="rId22"/>
    <p:sldId id="283" r:id="rId23"/>
    <p:sldId id="261" r:id="rId24"/>
    <p:sldId id="286" r:id="rId25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ana Stroe" initials="OS" lastIdx="2" clrIdx="0">
    <p:extLst>
      <p:ext uri="{19B8F6BF-5375-455C-9EA6-DF929625EA0E}">
        <p15:presenceInfo xmlns:p15="http://schemas.microsoft.com/office/powerpoint/2012/main" userId="Oana Stro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9C"/>
    <a:srgbClr val="B0B6A6"/>
    <a:srgbClr val="72D5E0"/>
    <a:srgbClr val="389198"/>
    <a:srgbClr val="879797"/>
    <a:srgbClr val="36AAC6"/>
    <a:srgbClr val="026767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/>
    <p:restoredTop sz="71935"/>
  </p:normalViewPr>
  <p:slideViewPr>
    <p:cSldViewPr snapToGrid="0" snapToObjects="1" showGuides="1">
      <p:cViewPr varScale="1">
        <p:scale>
          <a:sx n="82" d="100"/>
          <a:sy n="82" d="100"/>
        </p:scale>
        <p:origin x="21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1956542-C623-044C-94DC-BB3181C4B641}" type="datetimeFigureOut">
              <a:rPr lang="en-GB" altLang="x-none"/>
              <a:pPr>
                <a:defRPr/>
              </a:pPr>
              <a:t>03/05/2021</a:t>
            </a:fld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AABC30A3-A54A-8D40-A678-0018651FA2D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079933B-9219-4A43-8FF1-1143B54DFF89}" type="datetimeFigureOut">
              <a:rPr lang="en-US" altLang="x-none"/>
              <a:pPr>
                <a:defRPr/>
              </a:pPr>
              <a:t>5/3/21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Click to edit Master text styles</a:t>
            </a:r>
          </a:p>
          <a:p>
            <a:pPr lvl="1"/>
            <a:r>
              <a:rPr lang="en-GB" altLang="x-none" noProof="0"/>
              <a:t>Second level</a:t>
            </a:r>
          </a:p>
          <a:p>
            <a:pPr lvl="2"/>
            <a:r>
              <a:rPr lang="en-GB" altLang="x-none" noProof="0"/>
              <a:t>Third level</a:t>
            </a:r>
          </a:p>
          <a:p>
            <a:pPr lvl="3"/>
            <a:r>
              <a:rPr lang="en-GB" altLang="x-none" noProof="0"/>
              <a:t>Fourth level</a:t>
            </a:r>
          </a:p>
          <a:p>
            <a:pPr lvl="4"/>
            <a:r>
              <a:rPr lang="en-GB" altLang="x-none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8688DC0-69FC-9E46-99A6-68B85A690F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panose="020B0604020202020204" pitchFamily="34" charset="0"/>
        <a:ea typeface="ＭＳ Ｐゴシック" charset="0"/>
        <a:cs typeface="ＭＳ Ｐゴシック" charset="0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0537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72809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of neuropils once these are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2FEED-3FAF-D14D-BC46-A9E14BE8E1F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1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573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4459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779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9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154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479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44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EDEC85F-7B54-8B41-BF41-4E9E3A43F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All Neurons8637625Characterised Neurons4903625Provisional Neurons37341</a:t>
            </a:r>
            <a:r>
              <a:rPr lang="en-US" dirty="0" err="1"/>
              <a:t>Emphasise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EE8EE-D1FC-1447-BCD4-234481DF6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4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10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57691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69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88DC0-69FC-9E46-99A6-68B85A690F8C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0683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654876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48054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4991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4696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83626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060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2854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592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47290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00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9B8CEB-73C3-4640-897F-0E5F91FDA529}" type="datetimeFigureOut">
              <a:rPr lang="en-US" smtClean="0"/>
              <a:pPr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5F17C9-4FFC-8D48-A01E-A25B8EB22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134692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  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035DA-AC42-494E-BDE8-3DDDE9B50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4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035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877434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9264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78629-6564-934D-B339-452E6AAA85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4908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1D871-2FBF-5049-BB42-315F017919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5950"/>
      </p:ext>
    </p:extLst>
  </p:cSld>
  <p:clrMapOvr>
    <a:masterClrMapping/>
  </p:clrMapOvr>
  <p:transition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6D62D-A517-0149-A8FF-475FC760CF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1923"/>
      </p:ext>
    </p:extLst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E23B3-56FC-1F44-8385-EE0132FA0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2461"/>
      </p:ext>
    </p:extLst>
  </p:cSld>
  <p:clrMapOvr>
    <a:masterClrMapping/>
  </p:clrMapOvr>
  <p:transition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1691E-EF69-BF4D-AA1C-C6E979E209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0713"/>
      </p:ext>
    </p:extLst>
  </p:cSld>
  <p:clrMapOvr>
    <a:masterClrMapping/>
  </p:clrMapOvr>
  <p:transition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2DD9-E005-3F41-81CD-091F82C092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98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07908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ADCD1-9DB7-8241-8AD9-6B833A14AB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8548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89FD8-0499-1B4A-A77F-1B3981B0D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53269"/>
      </p:ext>
    </p:extLst>
  </p:cSld>
  <p:clrMapOvr>
    <a:masterClrMapping/>
  </p:clrMapOvr>
  <p:transition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0C7AB-D672-414D-92D3-B28CB2F67D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2805"/>
      </p:ext>
    </p:extLst>
  </p:cSld>
  <p:clrMapOvr>
    <a:masterClrMapping/>
  </p:clrMapOvr>
  <p:transition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9139D-DAA9-B74F-A76D-16BDBF9B4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25837"/>
      </p:ext>
    </p:extLst>
  </p:cSld>
  <p:clrMapOvr>
    <a:masterClrMapping/>
  </p:clrMapOvr>
  <p:transition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EDEFE-169B-0B4E-875D-76D5535C0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4842"/>
      </p:ext>
    </p:extLst>
  </p:cSld>
  <p:clrMapOvr>
    <a:masterClrMapping/>
  </p:clrMapOvr>
  <p:transition>
    <p:cut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E71A2-073B-EF48-922D-3411500E1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6968"/>
      </p:ext>
    </p:extLst>
  </p:cSld>
  <p:clrMapOvr>
    <a:masterClrMapping/>
  </p:clrMapOvr>
  <p:transition>
    <p:cu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92AAB-F98E-0F43-BCC5-4C1C97DF6A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22848"/>
      </p:ext>
    </p:extLst>
  </p:cSld>
  <p:clrMapOvr>
    <a:masterClrMapping/>
  </p:clrMapOvr>
  <p:transition>
    <p:cut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2BABA-C88B-D94D-BD67-BA3171B0A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9970"/>
      </p:ext>
    </p:extLst>
  </p:cSld>
  <p:clrMapOvr>
    <a:masterClrMapping/>
  </p:clrMapOvr>
  <p:transition>
    <p:cut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B2AE5-D14F-F840-A337-B2881C1FD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8568"/>
      </p:ext>
    </p:extLst>
  </p:cSld>
  <p:clrMapOvr>
    <a:masterClrMapping/>
  </p:clrMapOvr>
  <p:transition>
    <p:cut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36858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910718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895045"/>
      </p:ext>
    </p:extLst>
  </p:cSld>
  <p:clrMapOvr>
    <a:masterClrMapping/>
  </p:clrMapOvr>
  <p:transition>
    <p:cut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90117"/>
      </p:ext>
    </p:extLst>
  </p:cSld>
  <p:clrMapOvr>
    <a:masterClrMapping/>
  </p:clrMapOvr>
  <p:transition>
    <p:cut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293"/>
      </p:ext>
    </p:extLst>
  </p:cSld>
  <p:clrMapOvr>
    <a:masterClrMapping/>
  </p:clrMapOvr>
  <p:transition>
    <p:cut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859227"/>
      </p:ext>
    </p:extLst>
  </p:cSld>
  <p:clrMapOvr>
    <a:masterClrMapping/>
  </p:clrMapOvr>
  <p:transition>
    <p:cut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34825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60783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3921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993144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552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70054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text styles</a:t>
            </a:r>
          </a:p>
          <a:p>
            <a:pPr lvl="1"/>
            <a:r>
              <a:rPr lang="en-GB" altLang="x-none"/>
              <a:t>Second level</a:t>
            </a:r>
          </a:p>
          <a:p>
            <a:pPr lvl="2"/>
            <a:r>
              <a:rPr lang="en-GB" altLang="x-none"/>
              <a:t>Third level</a:t>
            </a:r>
          </a:p>
          <a:p>
            <a:pPr lvl="3"/>
            <a:r>
              <a:rPr lang="en-GB" altLang="x-none"/>
              <a:t>Fourth level</a:t>
            </a:r>
          </a:p>
          <a:p>
            <a:pPr lvl="4"/>
            <a:r>
              <a:rPr lang="en-GB" altLang="x-none"/>
              <a:t>Fifth level</a:t>
            </a:r>
            <a:endParaRPr lang="de-DE" altLang="x-none" dirty="0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  <p:sldLayoutId id="2147484254" r:id="rId12"/>
    <p:sldLayoutId id="2147484255" r:id="rId13"/>
    <p:sldLayoutId id="2147484256" r:id="rId14"/>
    <p:sldLayoutId id="2147484257" r:id="rId15"/>
    <p:sldLayoutId id="2147484237" r:id="rId16"/>
    <p:sldLayoutId id="2147484238" r:id="rId17"/>
    <p:sldLayoutId id="2147484239" r:id="rId18"/>
    <p:sldLayoutId id="2147484281" r:id="rId19"/>
    <p:sldLayoutId id="2147484282" r:id="rId20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081" y="6308725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 b="0" i="0" dirty="0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lang="de-DE" alt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2192D-505D-0948-8694-4C97304EE41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  <p:sldLayoutId id="2147484272" r:id="rId14"/>
    <p:sldLayoutId id="2147484273" r:id="rId15"/>
    <p:sldLayoutId id="2147484274" r:id="rId16"/>
    <p:sldLayoutId id="2147484275" r:id="rId17"/>
    <p:sldLayoutId id="2147484276" r:id="rId18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04313-1759-E045-B28F-FD0C405191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472" y="6308726"/>
            <a:ext cx="1051928" cy="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tiff"/><Relationship Id="rId9" Type="http://schemas.openxmlformats.org/officeDocument/2006/relationships/hyperlink" Target="https://dx.doi.org/10.1186%2F1749-8104-6-1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11" Type="http://schemas.openxmlformats.org/officeDocument/2006/relationships/image" Target="../media/image27.tiff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11" Type="http://schemas.openxmlformats.org/officeDocument/2006/relationships/image" Target="../media/image28.tiff"/><Relationship Id="rId5" Type="http://schemas.openxmlformats.org/officeDocument/2006/relationships/image" Target="../media/image22.png"/><Relationship Id="rId10" Type="http://schemas.openxmlformats.org/officeDocument/2006/relationships/image" Target="../media/image27.tif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www.virtualflybrain.org/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gif"/><Relationship Id="rId5" Type="http://schemas.openxmlformats.org/officeDocument/2006/relationships/image" Target="../media/image79.jp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42.tiff"/><Relationship Id="rId5" Type="http://schemas.openxmlformats.org/officeDocument/2006/relationships/image" Target="../media/image38.png"/><Relationship Id="rId10" Type="http://schemas.openxmlformats.org/officeDocument/2006/relationships/image" Target="../media/image41.tiff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</a:rPr>
              <a:t>Virtual Fly Brain Web Resource &amp; API </a:t>
            </a:r>
            <a:endParaRPr lang="x-none" altLang="x-none">
              <a:ea typeface="ＭＳ Ｐゴシック" charset="-128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r>
              <a:rPr lang="en-GB" altLang="x-none" dirty="0">
                <a:ea typeface="HelveticaNeueLT Pro 35 Th" charset="0"/>
                <a:cs typeface="HelveticaNeueLT Pro 35 Th" charset="0"/>
              </a:rPr>
              <a:t>David Osumi-Sutherland - EMBL-EBI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3D6B1-BB1F-5944-95CD-027326FC25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419" y="190313"/>
            <a:ext cx="11509162" cy="5820523"/>
          </a:xfrm>
          <a:prstGeom prst="rect">
            <a:avLst/>
          </a:prstGeom>
          <a:ln w="50800">
            <a:solidFill>
              <a:srgbClr val="55BEF8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C0C3-0394-5F47-904A-866BC19D2203}"/>
              </a:ext>
            </a:extLst>
          </p:cNvPr>
          <p:cNvSpPr txBox="1"/>
          <p:nvPr/>
        </p:nvSpPr>
        <p:spPr>
          <a:xfrm>
            <a:off x="107577" y="6259811"/>
            <a:ext cx="326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www.virtualflybrain.org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2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26" y="1361756"/>
            <a:ext cx="43688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869554" y="1291458"/>
            <a:ext cx="580913" cy="68669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9171"/>
            <a:ext cx="11887200" cy="3094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D1AF204-2A8F-E44E-8C4F-FEFADB9C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4" y="208329"/>
            <a:ext cx="10871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mbria" panose="02040503050406030204" pitchFamily="18" charset="0"/>
              </a:rPr>
              <a:t>Search with any name from the literature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423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F0ABA-BD85-C74A-953C-24CECDB4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36" y="309836"/>
            <a:ext cx="7304020" cy="4273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4E611-B294-4043-846D-B7C09D70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03" y="1719683"/>
            <a:ext cx="6559203" cy="43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84724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5EC-66DC-1841-BB19-03BA0067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 to find more general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65C7D-B606-AE4A-A1BD-2743009707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751" y="2589966"/>
            <a:ext cx="8322919" cy="3331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1220F7-FE44-A941-8B22-FAFA7E4B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897647"/>
            <a:ext cx="54610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E7C21-082F-5945-8522-4BFFCBDC2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751" y="2025752"/>
            <a:ext cx="8322919" cy="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190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8570-A575-EE44-BB60-5E290627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5" y="292680"/>
            <a:ext cx="10871200" cy="762000"/>
          </a:xfrm>
        </p:spPr>
        <p:txBody>
          <a:bodyPr/>
          <a:lstStyle/>
          <a:p>
            <a:r>
              <a:rPr lang="en-US" dirty="0"/>
              <a:t>Query for more specific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DB854-5F24-AE48-A48D-44682378D2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738" y="2277669"/>
            <a:ext cx="6814159" cy="3906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3C49CB-ECEF-D14F-940D-622F8606F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65" y="925097"/>
            <a:ext cx="5142340" cy="12412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9CBCD5-7FCE-9447-B67A-DA1A5429AB89}"/>
              </a:ext>
            </a:extLst>
          </p:cNvPr>
          <p:cNvCxnSpPr>
            <a:cxnSpLocks/>
          </p:cNvCxnSpPr>
          <p:nvPr/>
        </p:nvCxnSpPr>
        <p:spPr bwMode="auto">
          <a:xfrm>
            <a:off x="2477908" y="2388987"/>
            <a:ext cx="1195703" cy="1952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0241909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269F7B-543E-724C-B625-432882D948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3089"/>
            <a:ext cx="12132246" cy="2900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B41DF0-F44F-BB4B-830D-6E5A7862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09" y="1962505"/>
            <a:ext cx="2215815" cy="1107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C1E758-4168-354C-B004-D7E193FD4079}"/>
              </a:ext>
            </a:extLst>
          </p:cNvPr>
          <p:cNvSpPr txBox="1"/>
          <p:nvPr/>
        </p:nvSpPr>
        <p:spPr>
          <a:xfrm>
            <a:off x="5270063" y="1656340"/>
            <a:ext cx="196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mushroom </a:t>
            </a:r>
          </a:p>
          <a:p>
            <a:r>
              <a:rPr lang="en-US" sz="1800" dirty="0"/>
              <a:t>    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86013-D297-4A4D-9E56-BB21783C8346}"/>
              </a:ext>
            </a:extLst>
          </p:cNvPr>
          <p:cNvSpPr txBox="1"/>
          <p:nvPr/>
        </p:nvSpPr>
        <p:spPr>
          <a:xfrm>
            <a:off x="206504" y="28759"/>
            <a:ext cx="10035746" cy="586706"/>
          </a:xfrm>
          <a:prstGeom prst="rect">
            <a:avLst/>
          </a:prstGeom>
          <a:noFill/>
        </p:spPr>
        <p:txBody>
          <a:bodyPr wrap="square" lIns="93351" tIns="46676" rIns="93351" bIns="46676" rtlCol="0">
            <a:spAutoFit/>
          </a:bodyPr>
          <a:lstStyle/>
          <a:p>
            <a:r>
              <a:rPr lang="en-GB" sz="3200" dirty="0">
                <a:solidFill>
                  <a:srgbClr val="55BEF8"/>
                </a:solidFill>
                <a:latin typeface="Khand Regular" charset="0"/>
              </a:rPr>
              <a:t>VFB queries</a:t>
            </a:r>
            <a:endParaRPr lang="en-US" sz="3200" dirty="0">
              <a:solidFill>
                <a:srgbClr val="55BEF8"/>
              </a:solidFill>
              <a:latin typeface="Khand Regular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27FA16-D3E0-234A-8573-2C6E589ED7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123" y="250198"/>
            <a:ext cx="4495996" cy="281228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9D730D-274C-0C4E-B464-EF4145E08107}"/>
              </a:ext>
            </a:extLst>
          </p:cNvPr>
          <p:cNvGrpSpPr/>
          <p:nvPr/>
        </p:nvGrpSpPr>
        <p:grpSpPr>
          <a:xfrm>
            <a:off x="1380674" y="1820043"/>
            <a:ext cx="2379348" cy="1311014"/>
            <a:chOff x="128637" y="1434735"/>
            <a:chExt cx="2379348" cy="13110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0D2B8B-C525-0B42-AF4D-C562BF63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10" y="1637335"/>
              <a:ext cx="2370575" cy="9194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9E6963-215D-EB4A-A8CF-C90D45BC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62191" y="2340549"/>
              <a:ext cx="810399" cy="4052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F177DC-3928-5942-88A0-77C2ED56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34403" y="1434735"/>
              <a:ext cx="104013" cy="4052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ACE7A4-7615-D444-83BA-10B7101D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52821" y="1434735"/>
              <a:ext cx="432315" cy="405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5731B4-4331-F740-9368-A6300774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8637" y="1499908"/>
              <a:ext cx="432315" cy="4052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37FFEE0-B9D5-E04E-B5CA-F1296183F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99" y="1074663"/>
            <a:ext cx="2215816" cy="1107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3AEFF-3878-0E43-9D08-64F9627F321C}"/>
              </a:ext>
            </a:extLst>
          </p:cNvPr>
          <p:cNvSpPr txBox="1"/>
          <p:nvPr/>
        </p:nvSpPr>
        <p:spPr>
          <a:xfrm>
            <a:off x="2530860" y="1019696"/>
            <a:ext cx="206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superior</a:t>
            </a:r>
          </a:p>
          <a:p>
            <a:r>
              <a:rPr lang="en-US" sz="1800" dirty="0"/>
              <a:t>    intermediate </a:t>
            </a:r>
          </a:p>
          <a:p>
            <a:r>
              <a:rPr lang="en-US" sz="1800" dirty="0"/>
              <a:t>    protocerebrum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42FC0-6676-C247-BAF2-308EFD6453B6}"/>
              </a:ext>
            </a:extLst>
          </p:cNvPr>
          <p:cNvSpPr txBox="1"/>
          <p:nvPr/>
        </p:nvSpPr>
        <p:spPr>
          <a:xfrm>
            <a:off x="1233617" y="2809901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dopaminergic neuron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2252F6-1573-EF4F-B898-65145562994F}"/>
              </a:ext>
            </a:extLst>
          </p:cNvPr>
          <p:cNvSpPr/>
          <p:nvPr/>
        </p:nvSpPr>
        <p:spPr>
          <a:xfrm>
            <a:off x="7609408" y="6552242"/>
            <a:ext cx="42607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 Splindler &amp;  Hartenstein 2011 DOI10.1186/1749-8104-6-16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E154C4-E738-794C-9FF6-C6498D97C449}"/>
              </a:ext>
            </a:extLst>
          </p:cNvPr>
          <p:cNvSpPr txBox="1"/>
          <p:nvPr/>
        </p:nvSpPr>
        <p:spPr>
          <a:xfrm>
            <a:off x="3340617" y="2107664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9E537E-F7DC-094A-8AA7-37601F851A80}"/>
              </a:ext>
            </a:extLst>
          </p:cNvPr>
          <p:cNvCxnSpPr/>
          <p:nvPr/>
        </p:nvCxnSpPr>
        <p:spPr bwMode="auto">
          <a:xfrm>
            <a:off x="1486440" y="2204772"/>
            <a:ext cx="256967" cy="133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F3F2DC-C75E-1E4E-B528-0442C42366A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93063" y="2697628"/>
            <a:ext cx="275732" cy="91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C31D72D-3532-AD46-BB53-ED066153D120}"/>
              </a:ext>
            </a:extLst>
          </p:cNvPr>
          <p:cNvSpPr/>
          <p:nvPr/>
        </p:nvSpPr>
        <p:spPr>
          <a:xfrm>
            <a:off x="1581221" y="6310848"/>
            <a:ext cx="8651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 terms      for        annotating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F6AC25-8D21-FA45-B630-85D32F01398C}"/>
              </a:ext>
            </a:extLst>
          </p:cNvPr>
          <p:cNvCxnSpPr/>
          <p:nvPr/>
        </p:nvCxnSpPr>
        <p:spPr bwMode="auto">
          <a:xfrm flipH="1" flipV="1">
            <a:off x="1233617" y="5855183"/>
            <a:ext cx="780611" cy="449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8919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910DCB-B897-C745-8E41-9936806FFAAF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0517" y="5855183"/>
            <a:ext cx="757783" cy="449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89198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753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F516B-9344-DA4E-9957-5C2A8F06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"/>
            <a:ext cx="6667500" cy="670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6C218-09A3-5A46-A61B-EECD45C6A7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003" y="756753"/>
            <a:ext cx="7066270" cy="40895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4B2A8B-2DC2-FC4C-8DC7-B44348B407E0}"/>
              </a:ext>
            </a:extLst>
          </p:cNvPr>
          <p:cNvSpPr/>
          <p:nvPr/>
        </p:nvSpPr>
        <p:spPr bwMode="auto">
          <a:xfrm>
            <a:off x="2502568" y="5005137"/>
            <a:ext cx="3240506" cy="385010"/>
          </a:xfrm>
          <a:prstGeom prst="ellipse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89F43-A661-884D-8149-B1404B735C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87454" y="5149517"/>
            <a:ext cx="1411704" cy="481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A8E04D-9C78-A743-97DC-BB35F494AEBF}"/>
              </a:ext>
            </a:extLst>
          </p:cNvPr>
          <p:cNvSpPr txBox="1"/>
          <p:nvPr/>
        </p:nvSpPr>
        <p:spPr>
          <a:xfrm>
            <a:off x="7443538" y="4900918"/>
            <a:ext cx="4565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finds neurons with </a:t>
            </a:r>
          </a:p>
          <a:p>
            <a:r>
              <a:rPr lang="en-US" dirty="0"/>
              <a:t>Presynaptic terminals in parts of</a:t>
            </a:r>
          </a:p>
          <a:p>
            <a:r>
              <a:rPr lang="en-US" dirty="0"/>
              <a:t>the mushroom body</a:t>
            </a:r>
          </a:p>
        </p:txBody>
      </p:sp>
    </p:spTree>
    <p:extLst>
      <p:ext uri="{BB962C8B-B14F-4D97-AF65-F5344CB8AC3E}">
        <p14:creationId xmlns:p14="http://schemas.microsoft.com/office/powerpoint/2010/main" val="1342005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083B-58E5-AA4B-8196-4DA73CE5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  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C6CC6-8024-8E49-B5C4-300EF526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18" y="168276"/>
            <a:ext cx="10069163" cy="57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3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52A2-FB3C-954B-B8CB-9234D0CB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NBLAST – find neurons by morphology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A0F7D-ED7A-104F-A8E3-80BC1E5B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  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C337B-5E84-9640-BAEC-281DB329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17" y="2890401"/>
            <a:ext cx="8652616" cy="3123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41C52-0BD4-DD41-B24B-EB6FEFBA3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44" y="922712"/>
            <a:ext cx="2514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7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Facilitating programmatic usage</a:t>
            </a:r>
            <a:endParaRPr dirty="0"/>
          </a:p>
        </p:txBody>
      </p:sp>
      <p:pic>
        <p:nvPicPr>
          <p:cNvPr id="396" name="Google Shape;396;p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695" y="1437322"/>
            <a:ext cx="2626659" cy="6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287" y="1236748"/>
            <a:ext cx="1881094" cy="15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8122" y="4210542"/>
            <a:ext cx="1664744" cy="10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479" y="407096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9011" y="3012550"/>
            <a:ext cx="3486713" cy="684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25"/>
          <p:cNvCxnSpPr/>
          <p:nvPr/>
        </p:nvCxnSpPr>
        <p:spPr>
          <a:xfrm rot="10800000" flipH="1">
            <a:off x="7506000" y="2186900"/>
            <a:ext cx="1068743" cy="61171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2" name="Google Shape;402;p25"/>
          <p:cNvCxnSpPr/>
          <p:nvPr/>
        </p:nvCxnSpPr>
        <p:spPr>
          <a:xfrm>
            <a:off x="7525724" y="3862531"/>
            <a:ext cx="1161076" cy="696022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3" name="Google Shape;403;p25"/>
          <p:cNvCxnSpPr/>
          <p:nvPr/>
        </p:nvCxnSpPr>
        <p:spPr>
          <a:xfrm flipH="1">
            <a:off x="2650594" y="3338478"/>
            <a:ext cx="1192306" cy="98086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4" name="Google Shape;404;p25"/>
          <p:cNvCxnSpPr/>
          <p:nvPr/>
        </p:nvCxnSpPr>
        <p:spPr>
          <a:xfrm>
            <a:off x="2824348" y="2213713"/>
            <a:ext cx="953341" cy="63914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25"/>
          <p:cNvSpPr txBox="1"/>
          <p:nvPr/>
        </p:nvSpPr>
        <p:spPr>
          <a:xfrm>
            <a:off x="4606955" y="4836510"/>
            <a:ext cx="3233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 lab datasets</a:t>
            </a:r>
            <a:endParaRPr/>
          </a:p>
        </p:txBody>
      </p:sp>
      <p:cxnSp>
        <p:nvCxnSpPr>
          <p:cNvPr id="406" name="Google Shape;406;p25"/>
          <p:cNvCxnSpPr/>
          <p:nvPr/>
        </p:nvCxnSpPr>
        <p:spPr>
          <a:xfrm rot="10800000">
            <a:off x="6001871" y="3764628"/>
            <a:ext cx="0" cy="891827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7" name="Google Shape;407;p25"/>
          <p:cNvSpPr txBox="1"/>
          <p:nvPr/>
        </p:nvSpPr>
        <p:spPr>
          <a:xfrm>
            <a:off x="265489" y="5612132"/>
            <a:ext cx="115922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data directly from VFB, or use VFB to connect APIs to query data provider sites</a:t>
            </a:r>
            <a:endParaRPr dirty="0"/>
          </a:p>
        </p:txBody>
      </p:sp>
      <p:pic>
        <p:nvPicPr>
          <p:cNvPr id="15" name="Google Shape;420;p27">
            <a:extLst>
              <a:ext uri="{FF2B5EF4-FFF2-40B4-BE49-F238E27FC236}">
                <a16:creationId xmlns:a16="http://schemas.microsoft.com/office/drawing/2014/main" id="{E7D4BD2E-F843-3E49-9E86-9CC6A3857FC6}"/>
              </a:ext>
            </a:extLst>
          </p:cNvPr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3838" y="134625"/>
            <a:ext cx="1013923" cy="9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D4FAC-3C47-754E-ADA5-D5B0DEA15DA8}"/>
              </a:ext>
            </a:extLst>
          </p:cNvPr>
          <p:cNvSpPr txBox="1"/>
          <p:nvPr/>
        </p:nvSpPr>
        <p:spPr>
          <a:xfrm>
            <a:off x="10239787" y="2861169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8A3A7-1B31-8540-BFCC-CA6E6182424F}"/>
              </a:ext>
            </a:extLst>
          </p:cNvPr>
          <p:cNvSpPr txBox="1"/>
          <p:nvPr/>
        </p:nvSpPr>
        <p:spPr>
          <a:xfrm>
            <a:off x="2167051" y="5124539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AF2F9-6502-1844-BAF6-E2A20B55B7E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577" y="1045403"/>
            <a:ext cx="1427962" cy="1398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A181BC-4165-F64D-8270-839870A0687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870" y="1126284"/>
            <a:ext cx="1643903" cy="300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9B626-5156-EF4F-B873-B50876A2B797}"/>
              </a:ext>
            </a:extLst>
          </p:cNvPr>
          <p:cNvSpPr txBox="1"/>
          <p:nvPr/>
        </p:nvSpPr>
        <p:spPr>
          <a:xfrm>
            <a:off x="5968821" y="1875483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B4B7C-1FDC-0442-9AD9-04B48EB6258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627" y="1496541"/>
            <a:ext cx="972360" cy="3419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73C6E2-1FB7-F14E-BADB-CBD752FB85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2287" y="2844283"/>
            <a:ext cx="1587500" cy="41910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C7EED-E9FE-A341-8D2F-D1066BB6DB38}"/>
              </a:ext>
            </a:extLst>
          </p:cNvPr>
          <p:cNvSpPr txBox="1"/>
          <p:nvPr/>
        </p:nvSpPr>
        <p:spPr>
          <a:xfrm>
            <a:off x="4629466" y="3121731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CAAFA-CA3C-9942-A1DB-7438F238D4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048" y="2901510"/>
            <a:ext cx="1447800" cy="482600"/>
          </a:xfrm>
          <a:prstGeom prst="rect">
            <a:avLst/>
          </a:prstGeom>
        </p:spPr>
      </p:pic>
      <p:cxnSp>
        <p:nvCxnSpPr>
          <p:cNvPr id="25" name="Google Shape;404;p25">
            <a:extLst>
              <a:ext uri="{FF2B5EF4-FFF2-40B4-BE49-F238E27FC236}">
                <a16:creationId xmlns:a16="http://schemas.microsoft.com/office/drawing/2014/main" id="{FF1E25FA-98AA-644B-AB00-CEF6E5FD1F71}"/>
              </a:ext>
            </a:extLst>
          </p:cNvPr>
          <p:cNvCxnSpPr>
            <a:cxnSpLocks/>
          </p:cNvCxnSpPr>
          <p:nvPr/>
        </p:nvCxnSpPr>
        <p:spPr>
          <a:xfrm>
            <a:off x="2401292" y="3148521"/>
            <a:ext cx="1441608" cy="2752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401;p25">
            <a:extLst>
              <a:ext uri="{FF2B5EF4-FFF2-40B4-BE49-F238E27FC236}">
                <a16:creationId xmlns:a16="http://schemas.microsoft.com/office/drawing/2014/main" id="{72F59266-D105-2946-94C0-8AA7C91811F0}"/>
              </a:ext>
            </a:extLst>
          </p:cNvPr>
          <p:cNvCxnSpPr>
            <a:cxnSpLocks/>
          </p:cNvCxnSpPr>
          <p:nvPr/>
        </p:nvCxnSpPr>
        <p:spPr>
          <a:xfrm flipV="1">
            <a:off x="5271558" y="2443538"/>
            <a:ext cx="0" cy="53317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3104327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VFB data/metadata integration </a:t>
            </a:r>
            <a:endParaRPr dirty="0"/>
          </a:p>
        </p:txBody>
      </p:sp>
      <p:pic>
        <p:nvPicPr>
          <p:cNvPr id="396" name="Google Shape;396;p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695" y="1437322"/>
            <a:ext cx="2626659" cy="6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2287" y="1236748"/>
            <a:ext cx="1881094" cy="15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8122" y="4210542"/>
            <a:ext cx="1664744" cy="108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5189" y="399506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9011" y="3012550"/>
            <a:ext cx="3486713" cy="684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25"/>
          <p:cNvCxnSpPr/>
          <p:nvPr/>
        </p:nvCxnSpPr>
        <p:spPr>
          <a:xfrm rot="10800000" flipH="1">
            <a:off x="7506000" y="2186900"/>
            <a:ext cx="1068743" cy="61171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2" name="Google Shape;402;p25"/>
          <p:cNvCxnSpPr/>
          <p:nvPr/>
        </p:nvCxnSpPr>
        <p:spPr>
          <a:xfrm>
            <a:off x="7525724" y="3862531"/>
            <a:ext cx="1161076" cy="696022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3" name="Google Shape;403;p25"/>
          <p:cNvCxnSpPr/>
          <p:nvPr/>
        </p:nvCxnSpPr>
        <p:spPr>
          <a:xfrm flipH="1">
            <a:off x="2650594" y="3338478"/>
            <a:ext cx="1192306" cy="98086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4" name="Google Shape;404;p25"/>
          <p:cNvCxnSpPr/>
          <p:nvPr/>
        </p:nvCxnSpPr>
        <p:spPr>
          <a:xfrm>
            <a:off x="2824348" y="2213713"/>
            <a:ext cx="953341" cy="63914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25"/>
          <p:cNvSpPr txBox="1"/>
          <p:nvPr/>
        </p:nvSpPr>
        <p:spPr>
          <a:xfrm>
            <a:off x="4606955" y="4836510"/>
            <a:ext cx="3233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 lab datasets</a:t>
            </a:r>
            <a:endParaRPr/>
          </a:p>
        </p:txBody>
      </p:sp>
      <p:cxnSp>
        <p:nvCxnSpPr>
          <p:cNvPr id="406" name="Google Shape;406;p25"/>
          <p:cNvCxnSpPr/>
          <p:nvPr/>
        </p:nvCxnSpPr>
        <p:spPr>
          <a:xfrm rot="10800000">
            <a:off x="6001871" y="3764628"/>
            <a:ext cx="0" cy="891827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58A3A7-1B31-8540-BFCC-CA6E6182424F}"/>
              </a:ext>
            </a:extLst>
          </p:cNvPr>
          <p:cNvSpPr txBox="1"/>
          <p:nvPr/>
        </p:nvSpPr>
        <p:spPr>
          <a:xfrm>
            <a:off x="1783596" y="5173239"/>
            <a:ext cx="1546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CATMAID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AF2F9-6502-1844-BAF6-E2A20B55B7E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577" y="1045403"/>
            <a:ext cx="1427962" cy="1398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A181BC-4165-F64D-8270-839870A0687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870" y="1126284"/>
            <a:ext cx="1643903" cy="300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B4B7C-1FDC-0442-9AD9-04B48EB6258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627" y="1496541"/>
            <a:ext cx="972360" cy="3419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73C6E2-1FB7-F14E-BADB-CBD752FB85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2287" y="2844283"/>
            <a:ext cx="1587500" cy="419100"/>
          </a:xfrm>
          <a:prstGeom prst="rect">
            <a:avLst/>
          </a:prstGeom>
          <a:solidFill>
            <a:srgbClr val="0070C0"/>
          </a:solidFill>
        </p:spPr>
      </p:pic>
      <p:cxnSp>
        <p:nvCxnSpPr>
          <p:cNvPr id="28" name="Google Shape;401;p25">
            <a:extLst>
              <a:ext uri="{FF2B5EF4-FFF2-40B4-BE49-F238E27FC236}">
                <a16:creationId xmlns:a16="http://schemas.microsoft.com/office/drawing/2014/main" id="{72F59266-D105-2946-94C0-8AA7C91811F0}"/>
              </a:ext>
            </a:extLst>
          </p:cNvPr>
          <p:cNvCxnSpPr>
            <a:cxnSpLocks/>
          </p:cNvCxnSpPr>
          <p:nvPr/>
        </p:nvCxnSpPr>
        <p:spPr>
          <a:xfrm flipV="1">
            <a:off x="5271558" y="2443538"/>
            <a:ext cx="0" cy="533178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99F8537-DFE7-5A4E-96E9-267F74D44C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537" y="2692940"/>
            <a:ext cx="2085755" cy="492866"/>
          </a:xfrm>
          <a:prstGeom prst="rect">
            <a:avLst/>
          </a:prstGeom>
        </p:spPr>
      </p:pic>
      <p:cxnSp>
        <p:nvCxnSpPr>
          <p:cNvPr id="30" name="Google Shape;404;p25">
            <a:extLst>
              <a:ext uri="{FF2B5EF4-FFF2-40B4-BE49-F238E27FC236}">
                <a16:creationId xmlns:a16="http://schemas.microsoft.com/office/drawing/2014/main" id="{8A4752CB-0335-634E-9C55-F6E779395B4F}"/>
              </a:ext>
            </a:extLst>
          </p:cNvPr>
          <p:cNvCxnSpPr>
            <a:cxnSpLocks/>
          </p:cNvCxnSpPr>
          <p:nvPr/>
        </p:nvCxnSpPr>
        <p:spPr>
          <a:xfrm>
            <a:off x="2841062" y="2976716"/>
            <a:ext cx="1043798" cy="56417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49992521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CBB2-DA40-EC42-9386-63558135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605" y="479257"/>
            <a:ext cx="10871200" cy="762000"/>
          </a:xfrm>
        </p:spPr>
        <p:txBody>
          <a:bodyPr/>
          <a:lstStyle/>
          <a:p>
            <a:r>
              <a:rPr lang="en-US" dirty="0"/>
              <a:t>The abstraction provided by the class graph is useful for </a:t>
            </a:r>
            <a:r>
              <a:rPr lang="en-US" dirty="0" err="1"/>
              <a:t>connectomics</a:t>
            </a:r>
            <a:r>
              <a:rPr lang="en-US" dirty="0"/>
              <a:t> queries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5C64D-FF4D-0F41-B0D0-11C8BEBB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30" y="1546640"/>
            <a:ext cx="10195339" cy="41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93855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639498" y="2775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2"/>
                </a:solidFill>
              </a:rPr>
              <a:t>Acknowledgments</a:t>
            </a:r>
            <a:endParaRPr dirty="0"/>
          </a:p>
        </p:txBody>
      </p:sp>
      <p:sp>
        <p:nvSpPr>
          <p:cNvPr id="426" name="Google Shape;426;p28"/>
          <p:cNvSpPr txBox="1"/>
          <p:nvPr/>
        </p:nvSpPr>
        <p:spPr>
          <a:xfrm>
            <a:off x="715863" y="1500468"/>
            <a:ext cx="10314924" cy="556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Virtual Fly Brain Project</a:t>
            </a:r>
            <a:endParaRPr dirty="0"/>
          </a:p>
          <a:p>
            <a:pPr marL="742950" lvl="1" indent="-28575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Osumi-Sutherland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Robert Court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Marta Costa, Clare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Pligrim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Aoife Larkin, Gillian Milburn,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 McLachlan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 </a:t>
            </a:r>
            <a:r>
              <a:rPr lang="en-US" sz="20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Matentzoglu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Huseyin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Douglas Armstrong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Greg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Jefferis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Helen Parkinson,  Cahir O’Kane</a:t>
            </a:r>
            <a:endParaRPr dirty="0"/>
          </a:p>
          <a:p>
            <a:pPr marL="742950" marR="0" lvl="1" indent="-158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58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 txBox="1"/>
          <p:nvPr/>
        </p:nvSpPr>
        <p:spPr>
          <a:xfrm>
            <a:off x="1161213" y="5260607"/>
            <a:ext cx="40904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http://www.virtualflybrain.org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28" descr="CUnibig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7185" y="4035966"/>
            <a:ext cx="2103663" cy="44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 descr="EMBL_EBI_logo_180pixels_RGB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1511" y="4057729"/>
            <a:ext cx="1469665" cy="4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 descr="InformaticsLogo.gif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0217" y="4046959"/>
            <a:ext cx="1953501" cy="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 descr="MRC-LMB_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0567" y="4057729"/>
            <a:ext cx="990259" cy="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74243" y="1349724"/>
            <a:ext cx="3577571" cy="4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8"/>
          <p:cNvSpPr txBox="1"/>
          <p:nvPr/>
        </p:nvSpPr>
        <p:spPr>
          <a:xfrm>
            <a:off x="8945032" y="1413144"/>
            <a:ext cx="14943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WT105023MA</a:t>
            </a:r>
            <a:endParaRPr dirty="0"/>
          </a:p>
        </p:txBody>
      </p:sp>
      <p:pic>
        <p:nvPicPr>
          <p:cNvPr id="435" name="Google Shape;435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45032" y="4057729"/>
            <a:ext cx="2085755" cy="492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97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– based data integration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16" b="7516"/>
          <a:stretch>
            <a:fillRect/>
          </a:stretch>
        </p:blipFill>
        <p:spPr>
          <a:xfrm>
            <a:off x="1411244" y="931862"/>
            <a:ext cx="8684152" cy="1694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97953" y="2373405"/>
            <a:ext cx="4270756" cy="2667638"/>
          </a:xfrm>
          <a:prstGeom prst="rect">
            <a:avLst/>
          </a:prstGeom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653" y="4302919"/>
            <a:ext cx="3202409" cy="225028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56129" y="5226058"/>
            <a:ext cx="223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Template Brain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4CE97-934C-1443-862F-78CAC18991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44" y="2788649"/>
            <a:ext cx="2061876" cy="1280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9920E-E9F0-3D46-8440-3172A7AF022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60" y="4498040"/>
            <a:ext cx="2049746" cy="1086006"/>
          </a:xfrm>
          <a:prstGeom prst="rect">
            <a:avLst/>
          </a:prstGeom>
        </p:spPr>
      </p:pic>
      <p:pic>
        <p:nvPicPr>
          <p:cNvPr id="11" name="Picture 10" descr="1.expression_unsegmented_unregistered_noneuropil.png">
            <a:extLst>
              <a:ext uri="{FF2B5EF4-FFF2-40B4-BE49-F238E27FC236}">
                <a16:creationId xmlns:a16="http://schemas.microsoft.com/office/drawing/2014/main" id="{5965ECAD-38F7-A04D-9F1C-C8202F0D410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853" y="2373405"/>
            <a:ext cx="3202835" cy="291584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3962EF-BF93-C146-9F34-E33BB366F931}"/>
              </a:ext>
            </a:extLst>
          </p:cNvPr>
          <p:cNvCxnSpPr/>
          <p:nvPr/>
        </p:nvCxnSpPr>
        <p:spPr bwMode="auto">
          <a:xfrm>
            <a:off x="3473120" y="4069350"/>
            <a:ext cx="9144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B3F-7746-E444-8226-E683B9202F73}"/>
              </a:ext>
            </a:extLst>
          </p:cNvPr>
          <p:cNvCxnSpPr>
            <a:cxnSpLocks/>
          </p:cNvCxnSpPr>
          <p:nvPr/>
        </p:nvCxnSpPr>
        <p:spPr bwMode="auto">
          <a:xfrm>
            <a:off x="3103185" y="5051488"/>
            <a:ext cx="1175247" cy="2377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278949-16FF-8F46-80EB-FA4050B2EDC8}"/>
              </a:ext>
            </a:extLst>
          </p:cNvPr>
          <p:cNvCxnSpPr>
            <a:cxnSpLocks/>
          </p:cNvCxnSpPr>
          <p:nvPr/>
        </p:nvCxnSpPr>
        <p:spPr bwMode="auto">
          <a:xfrm flipH="1">
            <a:off x="7473303" y="4302919"/>
            <a:ext cx="875539" cy="608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5A3908-016B-7B4F-B32F-6F964321915B}"/>
              </a:ext>
            </a:extLst>
          </p:cNvPr>
          <p:cNvSpPr txBox="1"/>
          <p:nvPr/>
        </p:nvSpPr>
        <p:spPr>
          <a:xfrm>
            <a:off x="827865" y="3907175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 volumes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5EF6A-E1B6-0048-A4A9-97E5CB10D4A7}"/>
              </a:ext>
            </a:extLst>
          </p:cNvPr>
          <p:cNvSpPr txBox="1"/>
          <p:nvPr/>
        </p:nvSpPr>
        <p:spPr>
          <a:xfrm>
            <a:off x="8793542" y="4671885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parcellation</a:t>
            </a:r>
          </a:p>
        </p:txBody>
      </p:sp>
    </p:spTree>
    <p:extLst>
      <p:ext uri="{BB962C8B-B14F-4D97-AF65-F5344CB8AC3E}">
        <p14:creationId xmlns:p14="http://schemas.microsoft.com/office/powerpoint/2010/main" val="27725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6C816D4-483D-3244-9DE9-CF2AE34FE709}"/>
              </a:ext>
            </a:extLst>
          </p:cNvPr>
          <p:cNvGrpSpPr/>
          <p:nvPr/>
        </p:nvGrpSpPr>
        <p:grpSpPr>
          <a:xfrm>
            <a:off x="3017991" y="2170563"/>
            <a:ext cx="7199436" cy="3443057"/>
            <a:chOff x="616695" y="1045403"/>
            <a:chExt cx="9996171" cy="45895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4AF2F9-6502-1844-BAF6-E2A20B55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7577" y="1045403"/>
              <a:ext cx="1427962" cy="139813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4FB2F6-F996-3C48-A28D-9346140AC765}"/>
                </a:ext>
              </a:extLst>
            </p:cNvPr>
            <p:cNvGrpSpPr/>
            <p:nvPr/>
          </p:nvGrpSpPr>
          <p:grpSpPr>
            <a:xfrm>
              <a:off x="616695" y="1126284"/>
              <a:ext cx="9996171" cy="4508620"/>
              <a:chOff x="616695" y="1126284"/>
              <a:chExt cx="9996171" cy="4508620"/>
            </a:xfrm>
          </p:grpSpPr>
          <p:pic>
            <p:nvPicPr>
              <p:cNvPr id="396" name="Google Shape;396;p25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6695" y="1437322"/>
                <a:ext cx="2626659" cy="614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25"/>
              <p:cNvPicPr preferRelativeResize="0"/>
              <p:nvPr/>
            </p:nvPicPr>
            <p:blipFill rotWithShape="1">
              <a:blip r:embed="rId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52287" y="1236748"/>
                <a:ext cx="1881094" cy="15818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Google Shape;398;p2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948122" y="4210542"/>
                <a:ext cx="1664744" cy="10876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25"/>
              <p:cNvPicPr preferRelativeResize="0"/>
              <p:nvPr/>
            </p:nvPicPr>
            <p:blipFill rotWithShape="1"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15189" y="3995060"/>
                <a:ext cx="1422400" cy="142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2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039011" y="3012550"/>
                <a:ext cx="3486713" cy="68410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01" name="Google Shape;401;p25"/>
              <p:cNvCxnSpPr/>
              <p:nvPr/>
            </p:nvCxnSpPr>
            <p:spPr>
              <a:xfrm rot="10800000" flipH="1">
                <a:off x="7506000" y="2186900"/>
                <a:ext cx="1068743" cy="61171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402" name="Google Shape;402;p25"/>
              <p:cNvCxnSpPr/>
              <p:nvPr/>
            </p:nvCxnSpPr>
            <p:spPr>
              <a:xfrm>
                <a:off x="7525724" y="3862531"/>
                <a:ext cx="1161076" cy="6960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03" name="Google Shape;403;p25"/>
              <p:cNvCxnSpPr/>
              <p:nvPr/>
            </p:nvCxnSpPr>
            <p:spPr>
              <a:xfrm flipH="1">
                <a:off x="2650594" y="3338478"/>
                <a:ext cx="1192306" cy="9808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404" name="Google Shape;404;p25"/>
              <p:cNvCxnSpPr/>
              <p:nvPr/>
            </p:nvCxnSpPr>
            <p:spPr>
              <a:xfrm>
                <a:off x="2824348" y="2213713"/>
                <a:ext cx="953341" cy="63914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405" name="Google Shape;405;p25"/>
              <p:cNvSpPr txBox="1"/>
              <p:nvPr/>
            </p:nvSpPr>
            <p:spPr>
              <a:xfrm>
                <a:off x="4606955" y="4836510"/>
                <a:ext cx="323357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Individual lab datasets</a:t>
                </a:r>
                <a:endParaRPr/>
              </a:p>
            </p:txBody>
          </p:sp>
          <p:cxnSp>
            <p:nvCxnSpPr>
              <p:cNvPr id="406" name="Google Shape;406;p25"/>
              <p:cNvCxnSpPr/>
              <p:nvPr/>
            </p:nvCxnSpPr>
            <p:spPr>
              <a:xfrm rot="10800000">
                <a:off x="6001871" y="3764628"/>
                <a:ext cx="0" cy="89182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58A3A7-1B31-8540-BFCC-CA6E6182424F}"/>
                  </a:ext>
                </a:extLst>
              </p:cNvPr>
              <p:cNvSpPr txBox="1"/>
              <p:nvPr/>
            </p:nvSpPr>
            <p:spPr>
              <a:xfrm>
                <a:off x="1783596" y="5173239"/>
                <a:ext cx="15468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CATMAID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2A181BC-4165-F64D-8270-839870A06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01870" y="1126284"/>
                <a:ext cx="1643903" cy="30049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16B4B7C-1FDC-0442-9AD9-04B48EB62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1627" y="1496541"/>
                <a:ext cx="972360" cy="34199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F73C6E2-1FB7-F14E-BADB-CBD752FB8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52287" y="2844283"/>
                <a:ext cx="1587500" cy="419100"/>
              </a:xfrm>
              <a:prstGeom prst="rect">
                <a:avLst/>
              </a:prstGeom>
              <a:solidFill>
                <a:srgbClr val="0070C0"/>
              </a:solidFill>
            </p:spPr>
          </p:pic>
          <p:cxnSp>
            <p:nvCxnSpPr>
              <p:cNvPr id="28" name="Google Shape;401;p25">
                <a:extLst>
                  <a:ext uri="{FF2B5EF4-FFF2-40B4-BE49-F238E27FC236}">
                    <a16:creationId xmlns:a16="http://schemas.microsoft.com/office/drawing/2014/main" id="{72F59266-D105-2946-94C0-8AA7C9181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1558" y="2443538"/>
                <a:ext cx="0" cy="5331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99F8537-DFE7-5A4E-96E9-267F74D44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537" y="2692940"/>
                <a:ext cx="2085755" cy="492866"/>
              </a:xfrm>
              <a:prstGeom prst="rect">
                <a:avLst/>
              </a:prstGeom>
            </p:spPr>
          </p:pic>
          <p:cxnSp>
            <p:nvCxnSpPr>
              <p:cNvPr id="30" name="Google Shape;404;p25">
                <a:extLst>
                  <a:ext uri="{FF2B5EF4-FFF2-40B4-BE49-F238E27FC236}">
                    <a16:creationId xmlns:a16="http://schemas.microsoft.com/office/drawing/2014/main" id="{8A4752CB-0335-634E-9C55-F6E779395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062" y="2976716"/>
                <a:ext cx="1043798" cy="5641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ABA3D3-507F-F84D-9864-4EB6497D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nomenclature problem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9EFF4E-35D3-5840-936C-5F1151ED5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376" y="1201760"/>
            <a:ext cx="10871200" cy="4351338"/>
          </a:xfrm>
        </p:spPr>
        <p:txBody>
          <a:bodyPr/>
          <a:lstStyle/>
          <a:p>
            <a:r>
              <a:rPr lang="en-US" dirty="0"/>
              <a:t>Given that different resources/papers use different names for neuron types/classes (DA1_vPN; GABAergic) how can we cross query resources?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DDF2E3-ADD7-9F4A-A763-CB8890B56BE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87" y="2481866"/>
            <a:ext cx="1982188" cy="25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107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4499" y="226090"/>
            <a:ext cx="9718716" cy="762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dirty="0">
                <a:solidFill>
                  <a:schemeClr val="tx2"/>
                </a:solidFill>
              </a:rPr>
              <a:t>rosophila </a:t>
            </a:r>
            <a:r>
              <a:rPr lang="en-US" b="1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natomy </a:t>
            </a:r>
            <a:r>
              <a:rPr lang="en-US" b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ntology (neural component)</a:t>
            </a:r>
            <a:endParaRPr lang="en-US" sz="27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667" y="988090"/>
            <a:ext cx="9836148" cy="5081710"/>
          </a:xfrm>
        </p:spPr>
        <p:txBody>
          <a:bodyPr>
            <a:normAutofit lnSpcReduction="10000"/>
          </a:bodyPr>
          <a:lstStyle/>
          <a:p>
            <a:r>
              <a:rPr lang="en-US" sz="2600" b="1" dirty="0"/>
              <a:t>What is it?</a:t>
            </a:r>
          </a:p>
          <a:p>
            <a:pPr marL="620712" lvl="1" indent="-342900"/>
            <a:r>
              <a:rPr lang="en-US" sz="2400" dirty="0"/>
              <a:t>A curated, query-able classification of </a:t>
            </a:r>
            <a:r>
              <a:rPr lang="en-US" sz="2400" i="1" dirty="0"/>
              <a:t>Drosophila</a:t>
            </a:r>
            <a:r>
              <a:rPr lang="en-US" sz="2400" dirty="0"/>
              <a:t> neurons and neuroanatomy covering all stages of development </a:t>
            </a:r>
          </a:p>
          <a:p>
            <a:pPr marL="620712" lvl="1" indent="-342900"/>
            <a:r>
              <a:rPr lang="en-US" sz="2400" dirty="0"/>
              <a:t>Standard nomenclature with symbols, synonyms  and references for all terms</a:t>
            </a:r>
          </a:p>
          <a:p>
            <a:r>
              <a:rPr lang="en-US" sz="2600" b="1" dirty="0"/>
              <a:t>Composition</a:t>
            </a:r>
          </a:p>
          <a:p>
            <a:pPr lvl="1"/>
            <a:r>
              <a:rPr lang="en-US" dirty="0"/>
              <a:t>8637 neuron types</a:t>
            </a:r>
          </a:p>
          <a:p>
            <a:pPr lvl="2"/>
            <a:r>
              <a:rPr lang="en-GB" dirty="0"/>
              <a:t>4,937 </a:t>
            </a:r>
            <a:r>
              <a:rPr lang="en-US" dirty="0"/>
              <a:t>curated from 631 papers</a:t>
            </a:r>
          </a:p>
          <a:p>
            <a:pPr lvl="2"/>
            <a:r>
              <a:rPr lang="en-GB" dirty="0"/>
              <a:t>3,734 provisional types (from hemibrain)</a:t>
            </a:r>
            <a:endParaRPr lang="en-US" dirty="0"/>
          </a:p>
          <a:p>
            <a:pPr lvl="1"/>
            <a:r>
              <a:rPr lang="en-GB" dirty="0"/>
              <a:t>1374 nervous system</a:t>
            </a:r>
            <a:r>
              <a:rPr lang="en-US" dirty="0"/>
              <a:t> regions</a:t>
            </a:r>
          </a:p>
          <a:p>
            <a:pPr lvl="1"/>
            <a:r>
              <a:rPr lang="en-US" dirty="0"/>
              <a:t> ~17k </a:t>
            </a:r>
            <a:r>
              <a:rPr lang="en-US" b="1" dirty="0" err="1">
                <a:solidFill>
                  <a:schemeClr val="tx2"/>
                </a:solidFill>
              </a:rPr>
              <a:t>queryable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statements about</a:t>
            </a:r>
            <a:r>
              <a:rPr lang="en-GB" dirty="0"/>
              <a:t> neuron </a:t>
            </a:r>
            <a:r>
              <a:rPr lang="en-US" dirty="0"/>
              <a:t>location, Innervation,  fasciculation; synaptic connections; lineage; function</a:t>
            </a:r>
          </a:p>
        </p:txBody>
      </p:sp>
    </p:spTree>
    <p:extLst>
      <p:ext uri="{BB962C8B-B14F-4D97-AF65-F5344CB8AC3E}">
        <p14:creationId xmlns:p14="http://schemas.microsoft.com/office/powerpoint/2010/main" val="86124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9F5D0-02EF-DC48-8B8D-1549F2091B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164" y="142935"/>
            <a:ext cx="3330922" cy="57447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32D8DE-0250-074C-BBE2-53EB10F3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43" y="265043"/>
            <a:ext cx="2840384" cy="3684104"/>
          </a:xfrm>
        </p:spPr>
        <p:txBody>
          <a:bodyPr/>
          <a:lstStyle/>
          <a:p>
            <a:r>
              <a:rPr lang="en-US" dirty="0"/>
              <a:t>VFB knows about lots of types (classes) of pacemaker neuron &amp; their classification relationships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91DF0-8FBE-A445-96AA-FABB2D18BE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384" y="265042"/>
            <a:ext cx="3830780" cy="50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598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495" y="252647"/>
            <a:ext cx="8153400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VFB semantic integration: we use the DAO to annotate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200" y="1253331"/>
            <a:ext cx="8153400" cy="4351338"/>
          </a:xfrm>
        </p:spPr>
        <p:txBody>
          <a:bodyPr/>
          <a:lstStyle/>
          <a:p>
            <a:r>
              <a:rPr lang="en-US" sz="1600" b="1" dirty="0"/>
              <a:t>Images (~117k)</a:t>
            </a:r>
          </a:p>
          <a:p>
            <a:pPr lvl="1"/>
            <a:r>
              <a:rPr lang="en-GB" sz="1600" b="1" dirty="0"/>
              <a:t>~ 67k</a:t>
            </a:r>
            <a:r>
              <a:rPr lang="en-GB" sz="1600" dirty="0"/>
              <a:t> single neuron images covering </a:t>
            </a:r>
            <a:r>
              <a:rPr lang="en-GB" sz="1600" b="1" dirty="0"/>
              <a:t>~5k</a:t>
            </a:r>
            <a:r>
              <a:rPr lang="en-GB" sz="1600" dirty="0"/>
              <a:t> types, ~</a:t>
            </a:r>
            <a:r>
              <a:rPr lang="en-GB" sz="1600" b="1" dirty="0"/>
              <a:t>24.7k</a:t>
            </a:r>
            <a:r>
              <a:rPr lang="en-GB" sz="1600" dirty="0"/>
              <a:t> with associated </a:t>
            </a:r>
            <a:r>
              <a:rPr lang="en-GB" sz="1600" dirty="0" err="1"/>
              <a:t>connectomics</a:t>
            </a:r>
            <a:r>
              <a:rPr lang="en-GB" sz="1600" dirty="0"/>
              <a:t> data</a:t>
            </a:r>
          </a:p>
          <a:p>
            <a:pPr lvl="1"/>
            <a:r>
              <a:rPr lang="en-GB" sz="1600" b="1" dirty="0"/>
              <a:t>&gt;900 </a:t>
            </a:r>
            <a:r>
              <a:rPr lang="en-GB" sz="1600" dirty="0"/>
              <a:t>nervous system regions</a:t>
            </a:r>
          </a:p>
          <a:p>
            <a:pPr lvl="1"/>
            <a:r>
              <a:rPr lang="en-GB" sz="1600" b="1" dirty="0"/>
              <a:t>~48k</a:t>
            </a:r>
            <a:r>
              <a:rPr lang="en-GB" sz="1600" dirty="0"/>
              <a:t> images of expression patterns covering </a:t>
            </a:r>
            <a:r>
              <a:rPr lang="en-GB" sz="1600" b="1" dirty="0"/>
              <a:t>17k</a:t>
            </a:r>
            <a:r>
              <a:rPr lang="en-GB" sz="1600" dirty="0"/>
              <a:t> drivers</a:t>
            </a:r>
          </a:p>
          <a:p>
            <a:pPr lvl="1"/>
            <a:r>
              <a:rPr lang="en-GB" sz="1600" b="1" dirty="0"/>
              <a:t>~4.7k</a:t>
            </a:r>
            <a:r>
              <a:rPr lang="en-GB" sz="1600" dirty="0"/>
              <a:t> images of </a:t>
            </a:r>
            <a:r>
              <a:rPr lang="en-GB" sz="1600" b="1" dirty="0"/>
              <a:t>602</a:t>
            </a:r>
            <a:r>
              <a:rPr lang="en-GB" sz="1600" dirty="0"/>
              <a:t> split combinations</a:t>
            </a:r>
          </a:p>
          <a:p>
            <a:r>
              <a:rPr lang="en-GB" sz="1600" b="1" dirty="0" err="1"/>
              <a:t>Connectomics</a:t>
            </a:r>
            <a:endParaRPr lang="en-GB" sz="1600" b="1" dirty="0"/>
          </a:p>
          <a:p>
            <a:pPr lvl="1"/>
            <a:r>
              <a:rPr lang="en-GB" sz="1600" b="1" dirty="0"/>
              <a:t>~3.5m </a:t>
            </a:r>
            <a:r>
              <a:rPr lang="en-GB" sz="1600" dirty="0"/>
              <a:t>synaptic connections between ~</a:t>
            </a:r>
            <a:r>
              <a:rPr lang="en-GB" sz="1600" b="1" dirty="0"/>
              <a:t>24.7k </a:t>
            </a:r>
            <a:r>
              <a:rPr lang="en-GB" sz="1600" dirty="0"/>
              <a:t>neurons</a:t>
            </a:r>
            <a:r>
              <a:rPr lang="en-GB" sz="1600" b="1" dirty="0"/>
              <a:t> </a:t>
            </a:r>
            <a:r>
              <a:rPr lang="en-GB" sz="1600" dirty="0"/>
              <a:t>(From CATMAID &amp; </a:t>
            </a:r>
            <a:r>
              <a:rPr lang="en-GB" sz="1600" dirty="0" err="1"/>
              <a:t>Neuprint</a:t>
            </a:r>
            <a:r>
              <a:rPr lang="en-GB" sz="1600" dirty="0"/>
              <a:t>)</a:t>
            </a:r>
          </a:p>
          <a:p>
            <a:r>
              <a:rPr lang="en-GB" sz="1600" b="1" dirty="0"/>
              <a:t>Where drivers are expressed</a:t>
            </a:r>
          </a:p>
          <a:p>
            <a:pPr lvl="1"/>
            <a:r>
              <a:rPr lang="en-GB" sz="1600" b="1" dirty="0"/>
              <a:t>~3,7k </a:t>
            </a:r>
            <a:r>
              <a:rPr lang="en-GB" sz="1600" dirty="0"/>
              <a:t>expression patterns: </a:t>
            </a:r>
            <a:r>
              <a:rPr lang="en-GB" sz="1600" b="1" dirty="0"/>
              <a:t>~27.6k </a:t>
            </a:r>
            <a:r>
              <a:rPr lang="en-GB" sz="1600" dirty="0"/>
              <a:t>statements about expression in </a:t>
            </a:r>
            <a:r>
              <a:rPr lang="en-GB" sz="1600" b="1" dirty="0"/>
              <a:t>1.7k</a:t>
            </a:r>
            <a:r>
              <a:rPr lang="en-GB" sz="1600" dirty="0"/>
              <a:t> neuron types</a:t>
            </a:r>
          </a:p>
          <a:p>
            <a:pPr lvl="1"/>
            <a:r>
              <a:rPr lang="en-GB" sz="1600" b="1" dirty="0"/>
              <a:t>890</a:t>
            </a:r>
            <a:r>
              <a:rPr lang="en-GB" sz="1600" dirty="0"/>
              <a:t> split combinations: </a:t>
            </a:r>
            <a:r>
              <a:rPr lang="en-GB" sz="1600" b="1" dirty="0"/>
              <a:t>~2k </a:t>
            </a:r>
            <a:r>
              <a:rPr lang="en-GB" sz="1600" dirty="0"/>
              <a:t>statements about expression in </a:t>
            </a:r>
            <a:r>
              <a:rPr lang="en-GB" sz="1600" b="1" dirty="0"/>
              <a:t>464</a:t>
            </a:r>
            <a:r>
              <a:rPr lang="en-GB" sz="1600" dirty="0"/>
              <a:t> neuron types</a:t>
            </a:r>
            <a:endParaRPr lang="en-US" sz="1600" b="1" dirty="0"/>
          </a:p>
          <a:p>
            <a:endParaRPr lang="en-US" sz="1600" dirty="0"/>
          </a:p>
        </p:txBody>
      </p:sp>
      <p:pic>
        <p:nvPicPr>
          <p:cNvPr id="26" name="Picture 25" descr="1.expression_unsegmented_unregistered_noneuropil.png">
            <a:extLst>
              <a:ext uri="{FF2B5EF4-FFF2-40B4-BE49-F238E27FC236}">
                <a16:creationId xmlns:a16="http://schemas.microsoft.com/office/drawing/2014/main" id="{49DFF870-C5E1-8943-927D-7E3941EEA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832" y="1762528"/>
            <a:ext cx="1181393" cy="10755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7540B1-7F08-B34D-BF06-C371AAFED3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953" y="1936414"/>
            <a:ext cx="1435459" cy="6426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6D1D57-93A2-B242-932B-1695509798D9}"/>
              </a:ext>
            </a:extLst>
          </p:cNvPr>
          <p:cNvSpPr txBox="1"/>
          <p:nvPr/>
        </p:nvSpPr>
        <p:spPr>
          <a:xfrm>
            <a:off x="9492112" y="1934557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multiple stages</a:t>
            </a:r>
          </a:p>
          <a:p>
            <a:r>
              <a:rPr lang="en-US" sz="1800" dirty="0"/>
              <a:t>&amp;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D2679-09D3-B941-8388-DD36A29D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70791" y="1680475"/>
            <a:ext cx="676942" cy="11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1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A8FE3-A47F-304C-B7E1-7364D33F61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63" y="1416956"/>
            <a:ext cx="9336314" cy="454136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80DF10B-58BE-1448-8547-3FE99DBD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23" y="278295"/>
            <a:ext cx="11113289" cy="1138661"/>
          </a:xfrm>
        </p:spPr>
        <p:txBody>
          <a:bodyPr/>
          <a:lstStyle/>
          <a:p>
            <a:r>
              <a:rPr lang="en-US" sz="2800" dirty="0"/>
              <a:t>VFB has images and data for many individual pacemaker neurons (AKA instances), of different types &amp; from different sources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2A52C-1FEA-124B-A8A6-7640068EA5A1}"/>
              </a:ext>
            </a:extLst>
          </p:cNvPr>
          <p:cNvSpPr txBox="1"/>
          <p:nvPr/>
        </p:nvSpPr>
        <p:spPr>
          <a:xfrm>
            <a:off x="159027" y="1602486"/>
            <a:ext cx="212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Abstract classes are useful when searching for individual neurons </a:t>
            </a:r>
          </a:p>
        </p:txBody>
      </p:sp>
    </p:spTree>
    <p:extLst>
      <p:ext uri="{BB962C8B-B14F-4D97-AF65-F5344CB8AC3E}">
        <p14:creationId xmlns:p14="http://schemas.microsoft.com/office/powerpoint/2010/main" val="3568895910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42049E-C00A-1D4B-8049-72752A43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41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8F296-B592-1E4C-AFDE-2DFCC1AF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7000"/>
            <a:ext cx="5765800" cy="330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25DFD-6BD8-BA48-A5B0-46B95D1D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266" y="3120886"/>
            <a:ext cx="7540589" cy="2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3534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BBB38D69-F5AA-A744-B18A-4DB8DD1AA6F6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CC44CB89-9800-0941-8ECC-CB9266D4EBC4}"/>
    </a:ext>
  </a:extLst>
</a:theme>
</file>

<file path=ppt/theme/theme3.xml><?xml version="1.0" encoding="utf-8"?>
<a:theme xmlns:a="http://schemas.openxmlformats.org/drawingml/2006/main" name="1_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26ADEBC2-7D48-6A4E-A5A8-3798DE85B088}"/>
    </a:ext>
  </a:extLst>
</a:theme>
</file>

<file path=ppt/theme/theme4.xml><?xml version="1.0" encoding="utf-8"?>
<a:theme xmlns:a="http://schemas.openxmlformats.org/drawingml/2006/main" name="2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 and EMBL_widescreen_slide_template_2020" id="{E9ED46FA-F2DE-7047-A983-3F8CFFF8D4DA}" vid="{A605A994-E6CA-FB41-9058-6E42B4B7AB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27204</TotalTime>
  <Words>473</Words>
  <Application>Microsoft Macintosh PowerPoint</Application>
  <PresentationFormat>Widescreen</PresentationFormat>
  <Paragraphs>90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Cambria</vt:lpstr>
      <vt:lpstr>HelveticaNeueLT Pro 45 Lt</vt:lpstr>
      <vt:lpstr>Khand Regular</vt:lpstr>
      <vt:lpstr>Times</vt:lpstr>
      <vt:lpstr>EMBL-EBI_slide_template_July_2015</vt:lpstr>
      <vt:lpstr>1_Leere Präsentation</vt:lpstr>
      <vt:lpstr>1_EMBL-EBI_slide_template_July_2015</vt:lpstr>
      <vt:lpstr>2_Leere Präsentation</vt:lpstr>
      <vt:lpstr>Virtual Fly Brain Web Resource &amp; API </vt:lpstr>
      <vt:lpstr>VFB data/metadata integration </vt:lpstr>
      <vt:lpstr>Image – based data integration</vt:lpstr>
      <vt:lpstr>The nomenclature problem</vt:lpstr>
      <vt:lpstr>Drosophila Anatomy Ontology (neural component)</vt:lpstr>
      <vt:lpstr>VFB knows about lots of types (classes) of pacemaker neuron &amp; their classification relationships </vt:lpstr>
      <vt:lpstr>VFB semantic integration: we use the DAO to annotate</vt:lpstr>
      <vt:lpstr>VFB has images and data for many individual pacemaker neurons (AKA instances), of different types &amp; from different sources </vt:lpstr>
      <vt:lpstr>PowerPoint Presentation</vt:lpstr>
      <vt:lpstr>PowerPoint Presentation</vt:lpstr>
      <vt:lpstr>Search with any name from the literature</vt:lpstr>
      <vt:lpstr>PowerPoint Presentation</vt:lpstr>
      <vt:lpstr>Browse to find more general terms</vt:lpstr>
      <vt:lpstr>Query for more specific terms</vt:lpstr>
      <vt:lpstr>PowerPoint Presentation</vt:lpstr>
      <vt:lpstr>PowerPoint Presentation</vt:lpstr>
      <vt:lpstr>PowerPoint Presentation</vt:lpstr>
      <vt:lpstr>NBLAST – find neurons by morphology</vt:lpstr>
      <vt:lpstr>Facilitating programmatic usage</vt:lpstr>
      <vt:lpstr>The abstraction provided by the class graph is useful for connectomics queries 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Osumi-Sutherland</dc:creator>
  <cp:lastModifiedBy>David Osumi-Sutherland</cp:lastModifiedBy>
  <cp:revision>32</cp:revision>
  <dcterms:created xsi:type="dcterms:W3CDTF">2021-02-24T09:51:52Z</dcterms:created>
  <dcterms:modified xsi:type="dcterms:W3CDTF">2021-05-04T14:41:26Z</dcterms:modified>
</cp:coreProperties>
</file>